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16"/>
  </p:notesMasterIdLst>
  <p:sldIdLst>
    <p:sldId id="423" r:id="rId3"/>
    <p:sldId id="490" r:id="rId4"/>
    <p:sldId id="474" r:id="rId5"/>
    <p:sldId id="476" r:id="rId6"/>
    <p:sldId id="488" r:id="rId7"/>
    <p:sldId id="495" r:id="rId8"/>
    <p:sldId id="447" r:id="rId9"/>
    <p:sldId id="491" r:id="rId10"/>
    <p:sldId id="493" r:id="rId11"/>
    <p:sldId id="497" r:id="rId12"/>
    <p:sldId id="498" r:id="rId13"/>
    <p:sldId id="499" r:id="rId14"/>
    <p:sldId id="44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Jones" initials="RJ" lastIdx="2" clrIdx="0">
    <p:extLst>
      <p:ext uri="{19B8F6BF-5375-455C-9EA6-DF929625EA0E}">
        <p15:presenceInfo xmlns:p15="http://schemas.microsoft.com/office/powerpoint/2012/main" userId="852102addf8702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5" autoAdjust="0"/>
    <p:restoredTop sz="94764"/>
  </p:normalViewPr>
  <p:slideViewPr>
    <p:cSldViewPr snapToGrid="0" snapToObjects="1">
      <p:cViewPr varScale="1">
        <p:scale>
          <a:sx n="65" d="100"/>
          <a:sy n="65" d="100"/>
        </p:scale>
        <p:origin x="684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AF360-E847-4644-BBC9-CB948AB5E58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573F9-DAB3-3D41-B80A-733CAA70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2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58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9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56C4-919F-F644-96D2-DD73BF7F076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5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54771"/>
            <a:ext cx="2743200" cy="447139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54771"/>
            <a:ext cx="8026400" cy="447139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66762"/>
            <a:ext cx="7315200" cy="336081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842469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4228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>
                <a:latin typeface="Arial"/>
                <a:cs typeface="Arial"/>
              </a:defRPr>
            </a:lvl1pPr>
            <a:lvl2pPr>
              <a:defRPr sz="3200">
                <a:latin typeface="Arial"/>
                <a:cs typeface="Arial"/>
              </a:defRPr>
            </a:lvl2pPr>
            <a:lvl3pPr>
              <a:defRPr sz="2667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133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667" b="1">
                <a:latin typeface="Arial"/>
                <a:cs typeface="Arial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133">
                <a:latin typeface="Arial"/>
                <a:cs typeface="Arial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0927730C-6CFC-4E42-9DE0-F20FA7B9ED71}" type="datetimeFigureOut">
              <a:rPr lang="en-US" smtClean="0">
                <a:solidFill>
                  <a:prstClr val="black"/>
                </a:solidFill>
              </a:rPr>
              <a:pPr defTabSz="609585"/>
              <a:t>3/2/2017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609585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5AE3F01A-9AAA-8743-AF8C-8CBFF2E0072D}" type="slidenum">
              <a:rPr lang="en-US" smtClean="0">
                <a:solidFill>
                  <a:prstClr val="black"/>
                </a:solidFill>
              </a:rPr>
              <a:pPr defTabSz="609585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6301053" cy="646703"/>
          </a:xfrm>
        </p:spPr>
        <p:txBody>
          <a:bodyPr anchor="b">
            <a:normAutofit/>
          </a:bodyPr>
          <a:lstStyle>
            <a:lvl1pPr algn="l">
              <a:defRPr sz="2133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718911"/>
            <a:ext cx="6815667" cy="4407253"/>
          </a:xfrm>
        </p:spPr>
        <p:txBody>
          <a:bodyPr/>
          <a:lstStyle>
            <a:lvl1pPr>
              <a:defRPr sz="4267">
                <a:latin typeface="Arial"/>
                <a:cs typeface="Arial"/>
              </a:defRPr>
            </a:lvl1pPr>
            <a:lvl2pPr>
              <a:defRPr sz="3733">
                <a:latin typeface="Arial"/>
                <a:cs typeface="Arial"/>
              </a:defRPr>
            </a:lvl2pPr>
            <a:lvl3pPr>
              <a:defRPr sz="3200">
                <a:latin typeface="Arial"/>
                <a:cs typeface="Arial"/>
              </a:defRPr>
            </a:lvl3pPr>
            <a:lvl4pPr>
              <a:defRPr sz="2667">
                <a:latin typeface="Arial"/>
                <a:cs typeface="Arial"/>
              </a:defRPr>
            </a:lvl4pPr>
            <a:lvl5pPr>
              <a:defRPr sz="2667">
                <a:latin typeface="Arial"/>
                <a:cs typeface="Arial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18911"/>
            <a:ext cx="4011084" cy="4407253"/>
          </a:xfrm>
        </p:spPr>
        <p:txBody>
          <a:bodyPr/>
          <a:lstStyle>
            <a:lvl1pPr marL="0" indent="0">
              <a:buNone/>
              <a:defRPr sz="1867"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80426"/>
            <a:ext cx="7315200" cy="3047149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Arial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9671"/>
            <a:ext cx="10972800" cy="809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657"/>
            <a:ext cx="10972800" cy="4755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007DB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200" kern="1200">
          <a:solidFill>
            <a:srgbClr val="007DB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3200" kern="1200">
          <a:solidFill>
            <a:srgbClr val="007DB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2667" kern="1200">
          <a:solidFill>
            <a:srgbClr val="007DB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2400" kern="1200">
          <a:solidFill>
            <a:srgbClr val="007DB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133" kern="1200">
          <a:solidFill>
            <a:srgbClr val="007DB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77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14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rgbClr val="007DB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42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37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–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8DC63F"/>
        </a:buClr>
        <a:buFont typeface="Arial"/>
        <a:buChar char="»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web.net/digitalcont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ualitycontent.setda.org/planning/" TargetMode="External"/><Relationship Id="rId7" Type="http://schemas.openxmlformats.org/officeDocument/2006/relationships/hyperlink" Target="http://qualitycontent.setda.org/effectivenes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qualitycontent.setda.org/implementation/" TargetMode="External"/><Relationship Id="rId5" Type="http://schemas.openxmlformats.org/officeDocument/2006/relationships/hyperlink" Target="http://qualitycontent.setda.org/selection/" TargetMode="External"/><Relationship Id="rId4" Type="http://schemas.openxmlformats.org/officeDocument/2006/relationships/hyperlink" Target="http://qualitycontent.setda.org/budget-fun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42" y="1450098"/>
            <a:ext cx="9931910" cy="4242018"/>
          </a:xfrm>
        </p:spPr>
      </p:pic>
      <p:sp>
        <p:nvSpPr>
          <p:cNvPr id="10" name="Right Arrow 9"/>
          <p:cNvSpPr/>
          <p:nvPr/>
        </p:nvSpPr>
        <p:spPr>
          <a:xfrm rot="1424211" flipH="1">
            <a:off x="2112890" y="3622866"/>
            <a:ext cx="2341604" cy="11975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Subtopics in left navigation</a:t>
            </a:r>
            <a:endParaRPr lang="en-US" sz="1600" dirty="0" smtClean="0"/>
          </a:p>
        </p:txBody>
      </p:sp>
      <p:sp>
        <p:nvSpPr>
          <p:cNvPr id="6" name="Oval Callout 5"/>
          <p:cNvSpPr/>
          <p:nvPr/>
        </p:nvSpPr>
        <p:spPr>
          <a:xfrm>
            <a:off x="9370143" y="570271"/>
            <a:ext cx="2428568" cy="148467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Includes action steps for each topic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4203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Subtopics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0" y="1600200"/>
            <a:ext cx="8513379" cy="4525963"/>
          </a:xfrm>
        </p:spPr>
      </p:pic>
      <p:sp>
        <p:nvSpPr>
          <p:cNvPr id="11" name="Right Arrow 10"/>
          <p:cNvSpPr/>
          <p:nvPr/>
        </p:nvSpPr>
        <p:spPr>
          <a:xfrm rot="824511">
            <a:off x="1650730" y="3281942"/>
            <a:ext cx="2592014" cy="83574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rot="20918631" flipH="1">
            <a:off x="6815966" y="3740839"/>
            <a:ext cx="1848465" cy="1018872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20737372">
            <a:off x="1798741" y="5039738"/>
            <a:ext cx="2536723" cy="101272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2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17" y="1600200"/>
            <a:ext cx="8574366" cy="4525963"/>
          </a:xfrm>
        </p:spPr>
      </p:pic>
      <p:sp>
        <p:nvSpPr>
          <p:cNvPr id="5" name="Right Arrow 4"/>
          <p:cNvSpPr/>
          <p:nvPr/>
        </p:nvSpPr>
        <p:spPr>
          <a:xfrm>
            <a:off x="1101212" y="3824748"/>
            <a:ext cx="3224981" cy="13961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Showcasing Student Learning with Videos</a:t>
            </a:r>
          </a:p>
        </p:txBody>
      </p:sp>
    </p:spTree>
    <p:extLst>
      <p:ext uri="{BB962C8B-B14F-4D97-AF65-F5344CB8AC3E}">
        <p14:creationId xmlns:p14="http://schemas.microsoft.com/office/powerpoint/2010/main" val="2008481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8"/>
          <p:cNvSpPr>
            <a:spLocks noGrp="1"/>
          </p:cNvSpPr>
          <p:nvPr>
            <p:ph type="title"/>
          </p:nvPr>
        </p:nvSpPr>
        <p:spPr>
          <a:xfrm>
            <a:off x="1403048" y="288701"/>
            <a:ext cx="10972800" cy="809191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latin typeface="Arial" charset="0"/>
              </a:rPr>
              <a:t>Continue the Conversation</a:t>
            </a:r>
            <a:endParaRPr lang="en-US" sz="5400" b="1" dirty="0">
              <a:latin typeface="Arial" charset="0"/>
            </a:endParaRPr>
          </a:p>
        </p:txBody>
      </p:sp>
      <p:sp>
        <p:nvSpPr>
          <p:cNvPr id="5" name="Content Placeholder 9"/>
          <p:cNvSpPr txBox="1">
            <a:spLocks/>
          </p:cNvSpPr>
          <p:nvPr/>
        </p:nvSpPr>
        <p:spPr>
          <a:xfrm>
            <a:off x="524934" y="2078645"/>
            <a:ext cx="10877549" cy="388619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21920" tIns="60960" rIns="121920" bIns="6096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8DC63F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Join the online community</a:t>
            </a:r>
          </a:p>
          <a:p>
            <a:pPr marL="609585" lvl="1" indent="0" algn="ctr" defTabSz="609506">
              <a:buNone/>
              <a:defRPr/>
            </a:pP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Essential Elements for Digital Content</a:t>
            </a:r>
            <a:endParaRPr lang="en-US" sz="3733" dirty="0">
              <a:solidFill>
                <a:srgbClr val="4F81BD"/>
              </a:solidFill>
            </a:endParaRPr>
          </a:p>
          <a:p>
            <a:pPr marL="609585" lvl="1" indent="0" algn="ctr" defTabSz="609506">
              <a:buNone/>
              <a:defRPr/>
            </a:pPr>
            <a:r>
              <a:rPr lang="en-US" sz="3733" dirty="0">
                <a:solidFill>
                  <a:srgbClr val="4F81BD"/>
                </a:solidFill>
                <a:hlinkClick r:id="rId2"/>
              </a:rPr>
              <a:t>http://www.edweb.net/digitalcontent</a:t>
            </a:r>
            <a:r>
              <a:rPr lang="en-US" sz="3733" dirty="0">
                <a:solidFill>
                  <a:srgbClr val="4F81BD"/>
                </a:solidFill>
              </a:rPr>
              <a:t>            </a:t>
            </a:r>
          </a:p>
          <a:p>
            <a:pPr marL="609585" lvl="1" indent="0" algn="ctr" defTabSz="609506">
              <a:buNone/>
              <a:defRPr/>
            </a:pPr>
            <a:r>
              <a:rPr lang="en-US" sz="3733" b="1" dirty="0">
                <a:solidFill>
                  <a:srgbClr val="4F81BD"/>
                </a:solidFill>
              </a:rPr>
              <a:t>Follow @SETDA on Twitter</a:t>
            </a:r>
          </a:p>
        </p:txBody>
      </p:sp>
    </p:spTree>
    <p:extLst>
      <p:ext uri="{BB962C8B-B14F-4D97-AF65-F5344CB8AC3E}">
        <p14:creationId xmlns:p14="http://schemas.microsoft.com/office/powerpoint/2010/main" val="17607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From Print to Digital Toolkit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Key </a:t>
            </a:r>
            <a:r>
              <a:rPr lang="en-US" sz="3600" dirty="0"/>
              <a:t>questions and </a:t>
            </a:r>
            <a:r>
              <a:rPr lang="en-US" sz="3600" dirty="0" smtClean="0"/>
              <a:t>considerations</a:t>
            </a:r>
          </a:p>
          <a:p>
            <a:r>
              <a:rPr lang="en-US" sz="3600" dirty="0" smtClean="0"/>
              <a:t>Action steps</a:t>
            </a:r>
          </a:p>
          <a:p>
            <a:r>
              <a:rPr lang="en-US" sz="3600" dirty="0" smtClean="0"/>
              <a:t>Tools and resources</a:t>
            </a:r>
          </a:p>
          <a:p>
            <a:r>
              <a:rPr lang="en-US" sz="3600" dirty="0" smtClean="0"/>
              <a:t>Helpful hints</a:t>
            </a:r>
          </a:p>
          <a:p>
            <a:r>
              <a:rPr lang="en-US" sz="3600" dirty="0" smtClean="0"/>
              <a:t>Best practices</a:t>
            </a:r>
          </a:p>
          <a:p>
            <a:r>
              <a:rPr lang="en-US" sz="3600" dirty="0" smtClean="0"/>
              <a:t>Quotes </a:t>
            </a:r>
          </a:p>
        </p:txBody>
      </p:sp>
    </p:spTree>
    <p:extLst>
      <p:ext uri="{BB962C8B-B14F-4D97-AF65-F5344CB8AC3E}">
        <p14:creationId xmlns:p14="http://schemas.microsoft.com/office/powerpoint/2010/main" val="402165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Rationale</a:t>
            </a:r>
            <a:endParaRPr lang="en-US" b="1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3600" dirty="0" smtClean="0">
                <a:solidFill>
                  <a:schemeClr val="accent3"/>
                </a:solidFill>
              </a:rPr>
              <a:t>Provide </a:t>
            </a:r>
            <a:r>
              <a:rPr lang="en-US" sz="3600" dirty="0">
                <a:solidFill>
                  <a:schemeClr val="accent3"/>
                </a:solidFill>
              </a:rPr>
              <a:t>guidance to administrators and educators in the selection of </a:t>
            </a:r>
            <a:r>
              <a:rPr lang="en-US" sz="3600" dirty="0" smtClean="0">
                <a:solidFill>
                  <a:schemeClr val="accent3"/>
                </a:solidFill>
              </a:rPr>
              <a:t>quality instructional materials</a:t>
            </a:r>
          </a:p>
          <a:p>
            <a:pPr>
              <a:buClr>
                <a:schemeClr val="accent1"/>
              </a:buClr>
            </a:pPr>
            <a:r>
              <a:rPr lang="en-US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</a:t>
            </a:r>
            <a:r>
              <a:rPr lang="en-US" sz="3600" dirty="0" smtClean="0">
                <a:solidFill>
                  <a:schemeClr val="accent3"/>
                </a:solidFill>
              </a:rPr>
              <a:t> </a:t>
            </a:r>
            <a:r>
              <a:rPr lang="en-US" sz="3600" dirty="0">
                <a:solidFill>
                  <a:schemeClr val="accent3"/>
                </a:solidFill>
              </a:rPr>
              <a:t>or enhance state level review </a:t>
            </a:r>
            <a:r>
              <a:rPr lang="en-US" sz="3600" dirty="0" smtClean="0">
                <a:solidFill>
                  <a:schemeClr val="accent3"/>
                </a:solidFill>
              </a:rPr>
              <a:t>processes</a:t>
            </a:r>
          </a:p>
          <a:p>
            <a:pPr>
              <a:buClr>
                <a:schemeClr val="accent1"/>
              </a:buClr>
            </a:pPr>
            <a:r>
              <a:rPr lang="en-US" sz="3600" dirty="0" smtClean="0">
                <a:solidFill>
                  <a:schemeClr val="accent3"/>
                </a:solidFill>
              </a:rPr>
              <a:t>Provide </a:t>
            </a:r>
            <a:r>
              <a:rPr lang="en-US" sz="3600" dirty="0">
                <a:solidFill>
                  <a:schemeClr val="accent3"/>
                </a:solidFill>
              </a:rPr>
              <a:t>guidance to </a:t>
            </a:r>
            <a:r>
              <a:rPr lang="en-US" sz="3600" dirty="0" smtClean="0">
                <a:solidFill>
                  <a:schemeClr val="accent3"/>
                </a:solidFill>
              </a:rPr>
              <a:t>districts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785980" y="149389"/>
            <a:ext cx="10972800" cy="965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atin typeface="Arial" charset="0"/>
              </a:rPr>
              <a:t>Project Background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405665" y="18786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 bwMode="auto">
          <a:xfrm>
            <a:off x="608865" y="2031032"/>
            <a:ext cx="7725275" cy="42119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sz="3733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Content Placeholder 9"/>
          <p:cNvSpPr txBox="1">
            <a:spLocks/>
          </p:cNvSpPr>
          <p:nvPr/>
        </p:nvSpPr>
        <p:spPr bwMode="auto">
          <a:xfrm>
            <a:off x="785980" y="1628299"/>
            <a:ext cx="10510672" cy="41009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5" tIns="60957" rIns="121915" bIns="60957" numCol="1" anchor="t" anchorCtr="0" compatLnSpc="1">
            <a:prstTxWarp prst="textNoShape">
              <a:avLst/>
            </a:prstTxWarp>
          </a:bodyPr>
          <a:lstStyle>
            <a:lvl1pPr marL="341313" indent="-3413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32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8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•"/>
              <a:defRPr sz="24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–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C63F"/>
              </a:buClr>
              <a:buFont typeface="Arial" charset="0"/>
              <a:buChar char="»"/>
              <a:defRPr sz="2000" kern="1200">
                <a:solidFill>
                  <a:srgbClr val="007DB1"/>
                </a:solidFill>
                <a:latin typeface="Arial"/>
                <a:ea typeface="ＭＳ Ｐゴシック" charset="0"/>
                <a:cs typeface="Arial"/>
              </a:defRPr>
            </a:lvl5pPr>
            <a:lvl6pPr marL="251449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7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5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32" indent="-228590" algn="l" defTabSz="45718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92D050"/>
              </a:buClr>
            </a:pPr>
            <a:r>
              <a:rPr lang="en-US" dirty="0" smtClean="0"/>
              <a:t>Taskforce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state and district leaders and private sector partners </a:t>
            </a:r>
          </a:p>
          <a:p>
            <a:pPr eaLnBrk="1" hangingPunct="1">
              <a:buClr>
                <a:srgbClr val="92D050"/>
              </a:buClr>
            </a:pPr>
            <a:r>
              <a:rPr lang="en-US" dirty="0" smtClean="0"/>
              <a:t>In-person focus groups</a:t>
            </a:r>
          </a:p>
          <a:p>
            <a:pPr eaLnBrk="1" hangingPunct="1">
              <a:buClr>
                <a:srgbClr val="92D050"/>
              </a:buClr>
            </a:pPr>
            <a:r>
              <a:rPr lang="en-US" dirty="0" smtClean="0"/>
              <a:t>Interviews </a:t>
            </a:r>
            <a:r>
              <a:rPr lang="en-US" dirty="0"/>
              <a:t>with </a:t>
            </a:r>
            <a:r>
              <a:rPr lang="en-US" dirty="0" smtClean="0"/>
              <a:t>states</a:t>
            </a:r>
            <a:endParaRPr lang="en-US" dirty="0"/>
          </a:p>
          <a:p>
            <a:pPr eaLnBrk="1" hangingPunct="1">
              <a:buClr>
                <a:srgbClr val="92D050"/>
              </a:buClr>
            </a:pPr>
            <a:r>
              <a:rPr lang="en-US" dirty="0"/>
              <a:t>Online </a:t>
            </a:r>
            <a:r>
              <a:rPr lang="en-US" dirty="0" smtClean="0"/>
              <a:t>collaboration</a:t>
            </a:r>
            <a:endParaRPr lang="en-US" dirty="0"/>
          </a:p>
          <a:p>
            <a:pPr eaLnBrk="1" hangingPunct="1">
              <a:buClr>
                <a:srgbClr val="92D050"/>
              </a:buClr>
            </a:pPr>
            <a:r>
              <a:rPr lang="en-US" dirty="0"/>
              <a:t>Independent research</a:t>
            </a:r>
          </a:p>
          <a:p>
            <a:pPr eaLnBrk="1" hangingPunct="1">
              <a:buClr>
                <a:srgbClr val="92D050"/>
              </a:buClr>
            </a:pPr>
            <a:r>
              <a:rPr lang="en-US" dirty="0"/>
              <a:t>External Reviewers: CCSSO, SIMRA, CAST</a:t>
            </a:r>
          </a:p>
          <a:p>
            <a:pPr eaLnBrk="1" hangingPunct="1"/>
            <a:endParaRPr lang="en-US" sz="2933" dirty="0">
              <a:solidFill>
                <a:srgbClr val="9BBB59"/>
              </a:solidFill>
            </a:endParaRPr>
          </a:p>
          <a:p>
            <a:pPr algn="ctr" eaLnBrk="1" hangingPunct="1"/>
            <a:endParaRPr lang="en-US" sz="2667" dirty="0">
              <a:solidFill>
                <a:srgbClr val="9BBB59"/>
              </a:solidFill>
            </a:endParaRPr>
          </a:p>
          <a:p>
            <a:pPr algn="ctr" eaLnBrk="1" hangingPunct="1"/>
            <a:endParaRPr lang="en-US" sz="2667" dirty="0">
              <a:solidFill>
                <a:srgbClr val="9BBB59"/>
              </a:solidFill>
            </a:endParaRPr>
          </a:p>
          <a:p>
            <a:pPr marL="0" indent="0" algn="ctr" eaLnBrk="1" hangingPunct="1">
              <a:buNone/>
            </a:pPr>
            <a:endParaRPr lang="en-US" sz="2667" dirty="0">
              <a:solidFill>
                <a:srgbClr val="9BBB59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/>
              <a:t>Site Overview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692657"/>
            <a:ext cx="88900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     Home Page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75" y="1337305"/>
            <a:ext cx="10027165" cy="4766583"/>
          </a:xfrm>
        </p:spPr>
      </p:pic>
      <p:sp>
        <p:nvSpPr>
          <p:cNvPr id="5" name="Right Arrow 4"/>
          <p:cNvSpPr/>
          <p:nvPr/>
        </p:nvSpPr>
        <p:spPr>
          <a:xfrm rot="2150609">
            <a:off x="7348040" y="365547"/>
            <a:ext cx="1774995" cy="8286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 Navigation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205818" flipH="1">
            <a:off x="6822680" y="2004372"/>
            <a:ext cx="2288493" cy="81160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Major Topic </a:t>
            </a:r>
            <a:r>
              <a:rPr lang="en-US" dirty="0"/>
              <a:t>A</a:t>
            </a:r>
            <a:r>
              <a:rPr lang="en-US" dirty="0" smtClean="0"/>
              <a:t>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</a:rPr>
              <a:t>Resources Bank</a:t>
            </a:r>
            <a:endParaRPr lang="en-US" b="1" dirty="0"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6" y="1509598"/>
            <a:ext cx="10052567" cy="4476980"/>
          </a:xfrm>
        </p:spPr>
      </p:pic>
      <p:sp>
        <p:nvSpPr>
          <p:cNvPr id="6" name="Right Arrow 5"/>
          <p:cNvSpPr/>
          <p:nvPr/>
        </p:nvSpPr>
        <p:spPr>
          <a:xfrm flipH="1">
            <a:off x="10156723" y="2025445"/>
            <a:ext cx="1927122" cy="8849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Select Topic</a:t>
            </a:r>
          </a:p>
        </p:txBody>
      </p:sp>
      <p:sp>
        <p:nvSpPr>
          <p:cNvPr id="7" name="Right Arrow 6"/>
          <p:cNvSpPr/>
          <p:nvPr/>
        </p:nvSpPr>
        <p:spPr>
          <a:xfrm>
            <a:off x="973394" y="4729317"/>
            <a:ext cx="2153264" cy="11700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 are Tagged</a:t>
            </a:r>
          </a:p>
        </p:txBody>
      </p:sp>
    </p:spTree>
    <p:extLst>
      <p:ext uri="{BB962C8B-B14F-4D97-AF65-F5344CB8AC3E}">
        <p14:creationId xmlns:p14="http://schemas.microsoft.com/office/powerpoint/2010/main" val="14384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Essential Question</a:t>
            </a:r>
            <a:endParaRPr lang="en-US" b="1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districts and schools select quality instructional materials that are:</a:t>
            </a:r>
          </a:p>
          <a:p>
            <a:pPr>
              <a:buClr>
                <a:srgbClr val="007DB1"/>
              </a:buClr>
            </a:pPr>
            <a:r>
              <a:rPr lang="en-US" sz="3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to standards </a:t>
            </a:r>
          </a:p>
          <a:p>
            <a:pPr>
              <a:buClr>
                <a:srgbClr val="007DB1"/>
              </a:buClr>
            </a:pPr>
            <a:r>
              <a:rPr lang="en-US" sz="3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 educational goals</a:t>
            </a:r>
          </a:p>
          <a:p>
            <a:pPr>
              <a:buClr>
                <a:srgbClr val="007DB1"/>
              </a:buClr>
            </a:pPr>
            <a:r>
              <a:rPr lang="en-US" sz="3600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for all students</a:t>
            </a:r>
            <a:endParaRPr lang="en-US" sz="36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latin typeface="Arial" charset="0"/>
              </a:rPr>
              <a:t>Key Steps in the Process</a:t>
            </a:r>
            <a:endParaRPr lang="en-US" b="1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Planning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Budget &amp; Funding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Selection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Implementation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Effectiveness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3" name="Right Arrow 2"/>
          <p:cNvSpPr/>
          <p:nvPr/>
        </p:nvSpPr>
        <p:spPr>
          <a:xfrm flipH="1">
            <a:off x="5279924" y="3421627"/>
            <a:ext cx="3657600" cy="111104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155</Words>
  <Application>Microsoft Office PowerPoint</Application>
  <PresentationFormat>Widescreen</PresentationFormat>
  <Paragraphs>58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Calibri</vt:lpstr>
      <vt:lpstr>2_Office Theme</vt:lpstr>
      <vt:lpstr>Custom Design</vt:lpstr>
      <vt:lpstr>PowerPoint Presentation</vt:lpstr>
      <vt:lpstr>From Print to Digital Toolkit</vt:lpstr>
      <vt:lpstr>Rationale</vt:lpstr>
      <vt:lpstr>Project Background</vt:lpstr>
      <vt:lpstr>Site Overview</vt:lpstr>
      <vt:lpstr>     Home Page</vt:lpstr>
      <vt:lpstr>Resources Bank</vt:lpstr>
      <vt:lpstr>Essential Question</vt:lpstr>
      <vt:lpstr>Key Steps in the Process</vt:lpstr>
      <vt:lpstr>Background</vt:lpstr>
      <vt:lpstr>Subtopics</vt:lpstr>
      <vt:lpstr>Videos</vt:lpstr>
      <vt:lpstr>Continue the Conversation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Dripps</dc:creator>
  <cp:lastModifiedBy>Rachel Jones</cp:lastModifiedBy>
  <cp:revision>134</cp:revision>
  <dcterms:created xsi:type="dcterms:W3CDTF">2016-02-18T21:32:52Z</dcterms:created>
  <dcterms:modified xsi:type="dcterms:W3CDTF">2017-03-02T17:33:02Z</dcterms:modified>
</cp:coreProperties>
</file>